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 Chemistry Inquiry Lab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7"/>
            <a:ext cx="7612064" cy="2433466"/>
          </a:xfrm>
        </p:spPr>
        <p:txBody>
          <a:bodyPr/>
          <a:lstStyle/>
          <a:p>
            <a:r>
              <a:rPr lang="en-US" dirty="0" smtClean="0"/>
              <a:t>A stock </a:t>
            </a:r>
            <a:r>
              <a:rPr lang="en-US" dirty="0"/>
              <a:t>solution of the blue #1 (Brilliant Blue) molecule dissolved in water with a known </a:t>
            </a:r>
            <a:r>
              <a:rPr lang="en-US" dirty="0" smtClean="0"/>
              <a:t>concentration of 9.292 M is provided in the back of the room. There is </a:t>
            </a:r>
            <a:r>
              <a:rPr lang="en-US" dirty="0"/>
              <a:t>only one chemical species in the solution for which </a:t>
            </a:r>
            <a:r>
              <a:rPr lang="en-US" dirty="0" smtClean="0"/>
              <a:t>you </a:t>
            </a:r>
            <a:r>
              <a:rPr lang="en-US" dirty="0"/>
              <a:t>will be measuring transmittance.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229" y="4191000"/>
            <a:ext cx="36576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9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689" y="1497106"/>
            <a:ext cx="8549658" cy="5207674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1800" b="1" dirty="0"/>
              <a:t>Group 1 collects %transmittance data for the following dilutions of stock/water: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10 </a:t>
            </a:r>
            <a:r>
              <a:rPr lang="en-US" sz="1800" b="1" dirty="0"/>
              <a:t>mL stock/0 mL </a:t>
            </a:r>
            <a:r>
              <a:rPr lang="en-US" sz="1800" b="1" dirty="0" smtClean="0"/>
              <a:t>water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 </a:t>
            </a:r>
            <a:r>
              <a:rPr lang="en-US" sz="1800" b="1" dirty="0"/>
              <a:t>8 mL/2 mL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endParaRPr lang="en-US" sz="10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Group </a:t>
            </a:r>
            <a:r>
              <a:rPr lang="en-US" sz="1800" b="1" dirty="0"/>
              <a:t>2 collects %transmittance data for the following dilutions: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/>
              <a:t>6 mL/4 mL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4 </a:t>
            </a:r>
            <a:r>
              <a:rPr lang="en-US" sz="1800" b="1" dirty="0"/>
              <a:t>mL/6 mL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endParaRPr lang="en-US" sz="10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Group </a:t>
            </a:r>
            <a:r>
              <a:rPr lang="en-US" sz="1800" b="1" dirty="0"/>
              <a:t>3 collects %transmittance data for the following dilutions: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2 </a:t>
            </a:r>
            <a:r>
              <a:rPr lang="en-US" sz="1800" b="1" dirty="0"/>
              <a:t>mL/8 mL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0 </a:t>
            </a:r>
            <a:r>
              <a:rPr lang="en-US" sz="1800" b="1" dirty="0"/>
              <a:t>mL/10mL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endParaRPr lang="en-US" sz="10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Group </a:t>
            </a:r>
            <a:r>
              <a:rPr lang="en-US" sz="1800" b="1" dirty="0"/>
              <a:t>4 collects % transmittance data for the following dilutions: </a:t>
            </a:r>
            <a:endParaRPr lang="en-US" sz="1800" b="1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3 </a:t>
            </a:r>
            <a:r>
              <a:rPr lang="en-US" sz="1800" b="1" dirty="0"/>
              <a:t>mL/7 </a:t>
            </a:r>
            <a:r>
              <a:rPr lang="en-US" sz="1800" b="1" dirty="0" smtClean="0"/>
              <a:t>mL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 smtClean="0"/>
              <a:t> </a:t>
            </a:r>
            <a:r>
              <a:rPr lang="en-US" sz="1800" b="1" dirty="0"/>
              <a:t>1 mL/9 mL</a:t>
            </a:r>
          </a:p>
        </p:txBody>
      </p:sp>
    </p:spTree>
    <p:extLst>
      <p:ext uri="{BB962C8B-B14F-4D97-AF65-F5344CB8AC3E}">
        <p14:creationId xmlns:p14="http://schemas.microsoft.com/office/powerpoint/2010/main" val="30165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 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382974"/>
              </p:ext>
            </p:extLst>
          </p:nvPr>
        </p:nvGraphicFramePr>
        <p:xfrm>
          <a:off x="428220" y="2008477"/>
          <a:ext cx="8451072" cy="458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012"/>
                <a:gridCol w="1918417"/>
                <a:gridCol w="1622643"/>
                <a:gridCol w="1757786"/>
                <a:gridCol w="1690214"/>
              </a:tblGrid>
              <a:tr h="961416">
                <a:tc>
                  <a:txBody>
                    <a:bodyPr/>
                    <a:lstStyle/>
                    <a:p>
                      <a:r>
                        <a:rPr lang="en-US" dirty="0" smtClean="0"/>
                        <a:t>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Dilution</a:t>
                      </a:r>
                      <a:r>
                        <a:rPr lang="en-US" sz="1600" baseline="0" dirty="0" smtClean="0"/>
                        <a:t> Ratio mL stock/ mL water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Molar Concentration (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600" dirty="0" smtClean="0"/>
                        <a:t>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Measured percent Transmittance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Measured</a:t>
                      </a:r>
                      <a:r>
                        <a:rPr lang="en-US" sz="1600" baseline="0" dirty="0" smtClean="0"/>
                        <a:t> %T in Decimal Form</a:t>
                      </a:r>
                      <a:endParaRPr lang="en-US" sz="1600" dirty="0"/>
                    </a:p>
                  </a:txBody>
                  <a:tcPr/>
                </a:tc>
              </a:tr>
              <a:tr h="433231">
                <a:tc>
                  <a:txBody>
                    <a:bodyPr/>
                    <a:lstStyle/>
                    <a:p>
                      <a:r>
                        <a:rPr lang="en-US" dirty="0" smtClean="0"/>
                        <a:t>1. stock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10ml:0ml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9.3 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.01113</a:t>
                      </a:r>
                      <a:endParaRPr lang="en-US" dirty="0"/>
                    </a:p>
                  </a:txBody>
                  <a:tcPr/>
                </a:tc>
              </a:tr>
              <a:tr h="47614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8ml:2ml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7.44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2.101%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.02101</a:t>
                      </a:r>
                      <a:endParaRPr lang="en-US" dirty="0"/>
                    </a:p>
                  </a:txBody>
                  <a:tcPr/>
                </a:tc>
              </a:tr>
              <a:tr h="433231"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6mL:4mL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5.58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6.299%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.06299</a:t>
                      </a:r>
                      <a:endParaRPr lang="zh-CN" altLang="en-US" dirty="0"/>
                    </a:p>
                  </a:txBody>
                  <a:tcPr/>
                </a:tc>
              </a:tr>
              <a:tr h="43323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4mL:6mL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14.105%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.14105</a:t>
                      </a:r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</a:tr>
              <a:tr h="433231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3ml:7ml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2.79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22.122%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.22122</a:t>
                      </a:r>
                      <a:endParaRPr lang="en-US" dirty="0"/>
                    </a:p>
                  </a:txBody>
                  <a:tcPr/>
                </a:tc>
              </a:tr>
              <a:tr h="43323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2ml:8ml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1.86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61.926%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.61926</a:t>
                      </a:r>
                      <a:endParaRPr lang="en-US" dirty="0"/>
                    </a:p>
                  </a:txBody>
                  <a:tcPr/>
                </a:tc>
              </a:tr>
              <a:tr h="433231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1ml:9ml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0.93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68.199%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.68199</a:t>
                      </a:r>
                      <a:endParaRPr lang="en-US" dirty="0"/>
                    </a:p>
                  </a:txBody>
                  <a:tcPr/>
                </a:tc>
              </a:tr>
              <a:tr h="549336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0ml:10ml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97.619%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.97619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0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5: D</a:t>
            </a:r>
            <a:r>
              <a:rPr lang="en-US" dirty="0" smtClean="0"/>
              <a:t>etermine </a:t>
            </a:r>
            <a:r>
              <a:rPr lang="en-US" dirty="0"/>
              <a:t>the relationship between transmittance and molarity of the solution. </a:t>
            </a:r>
            <a:r>
              <a:rPr lang="en-US" dirty="0" smtClean="0"/>
              <a:t>Graph the </a:t>
            </a:r>
            <a:r>
              <a:rPr lang="en-US" dirty="0"/>
              <a:t>data in the data table (plot </a:t>
            </a:r>
            <a:r>
              <a:rPr lang="en-US" dirty="0" err="1"/>
              <a:t>μM</a:t>
            </a:r>
            <a:r>
              <a:rPr lang="en-US" dirty="0"/>
              <a:t> on the x-axis versus transmittance as a decimal on the y-axis).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should see that there is a relationship between transmittance and concentration but that such a relationship is not linear.</a:t>
            </a:r>
          </a:p>
        </p:txBody>
      </p:sp>
    </p:spTree>
    <p:extLst>
      <p:ext uri="{BB962C8B-B14F-4D97-AF65-F5344CB8AC3E}">
        <p14:creationId xmlns:p14="http://schemas.microsoft.com/office/powerpoint/2010/main" val="11648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Try to find a linear relationship by graphing the following relationships:</a:t>
            </a:r>
          </a:p>
          <a:p>
            <a:pPr marL="0" indent="0">
              <a:buNone/>
            </a:pPr>
            <a:r>
              <a:rPr lang="en-US" dirty="0"/>
              <a:t>1/T versus [dye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 × 10T versus [dye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logT</a:t>
            </a:r>
            <a:r>
              <a:rPr lang="en-US" dirty="0"/>
              <a:t> versus [dye]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–</a:t>
            </a:r>
            <a:r>
              <a:rPr lang="en-US" dirty="0" err="1"/>
              <a:t>logT</a:t>
            </a:r>
            <a:r>
              <a:rPr lang="en-US" dirty="0"/>
              <a:t> versus [dye]</a:t>
            </a:r>
          </a:p>
        </p:txBody>
      </p:sp>
    </p:spTree>
    <p:extLst>
      <p:ext uri="{BB962C8B-B14F-4D97-AF65-F5344CB8AC3E}">
        <p14:creationId xmlns:p14="http://schemas.microsoft.com/office/powerpoint/2010/main" val="248197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9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258</TotalTime>
  <Words>314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Habitat</vt:lpstr>
      <vt:lpstr>AP Chemistry Inquiry Lab 1</vt:lpstr>
      <vt:lpstr>Inquiry 1</vt:lpstr>
      <vt:lpstr>Inquiry 1</vt:lpstr>
      <vt:lpstr>Inquiry 1</vt:lpstr>
      <vt:lpstr>Inquiry 1</vt:lpstr>
      <vt:lpstr>Inquiry 1</vt:lpstr>
      <vt:lpstr>PowerPoint Presentation</vt:lpstr>
    </vt:vector>
  </TitlesOfParts>
  <Company>Dalian International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Chemistry Inquiry Lab 1</dc:title>
  <dc:creator>Mike Baldwin</dc:creator>
  <cp:lastModifiedBy>Michael Baldwin</cp:lastModifiedBy>
  <cp:revision>9</cp:revision>
  <dcterms:created xsi:type="dcterms:W3CDTF">2013-08-19T05:33:25Z</dcterms:created>
  <dcterms:modified xsi:type="dcterms:W3CDTF">2013-08-19T09:50:56Z</dcterms:modified>
</cp:coreProperties>
</file>