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776" y="3776472"/>
            <a:ext cx="7196328" cy="147002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" y="5257800"/>
            <a:ext cx="7196328" cy="98755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Font typeface="Wingdings 2" pitchFamily="18" charset="2"/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4267200"/>
            <a:ext cx="7612063" cy="1100138"/>
          </a:xfrm>
        </p:spPr>
        <p:txBody>
          <a:bodyPr anchor="b"/>
          <a:lstStyle>
            <a:lvl1pPr algn="ctr">
              <a:defRPr sz="4400" b="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414040">
            <a:off x="1779080" y="450465"/>
            <a:ext cx="5486400" cy="3626214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1800" kern="120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5175" y="5443538"/>
            <a:ext cx="7612063" cy="804862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03CEC41E-48BD-4881-B6FF-D82EEBBCD904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 rot="307655">
            <a:off x="4082874" y="3187732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72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414752">
            <a:off x="4623469" y="338031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457200"/>
            <a:ext cx="1497106" cy="5810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6888" y="457200"/>
            <a:ext cx="6513511" cy="581025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6889" y="3774328"/>
            <a:ext cx="7199311" cy="1470025"/>
          </a:xfrm>
        </p:spPr>
        <p:txBody>
          <a:bodyPr anchor="b" anchorCtr="0"/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6888" y="5257800"/>
            <a:ext cx="7199312" cy="9906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 rot="504148">
            <a:off x="4493544" y="555043"/>
            <a:ext cx="4142460" cy="308539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2236694"/>
            <a:ext cx="7612063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3617259"/>
            <a:ext cx="7612063" cy="1500187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5175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7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4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174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9637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9637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381000"/>
            <a:ext cx="4149725" cy="588645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03CEC41E-48BD-4881-B6FF-D82EEBBCD904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2070846"/>
            <a:ext cx="7612064" cy="4182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3CEC41E-48BD-4881-B6FF-D82EEBBCD904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375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2"/>
          </a:solidFill>
          <a:effectLst>
            <a:outerShdw blurRad="50800" dist="25400" dir="2700000" algn="tl" rotWithShape="0">
              <a:schemeClr val="bg1">
                <a:alpha val="4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 typeface="Wingdings 2" pitchFamily="18" charset="2"/>
        <a:buChar char=""/>
        <a:defRPr sz="24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2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 Chemistry Inquiry Lab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72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Inquiry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175" y="2070847"/>
            <a:ext cx="7612064" cy="2433466"/>
          </a:xfrm>
        </p:spPr>
        <p:txBody>
          <a:bodyPr/>
          <a:lstStyle/>
          <a:p>
            <a:r>
              <a:rPr lang="en-US" dirty="0" smtClean="0"/>
              <a:t>A stock </a:t>
            </a:r>
            <a:r>
              <a:rPr lang="en-US" dirty="0"/>
              <a:t>solution of the blue #1 (Brilliant Blue) molecule dissolved in water with a known </a:t>
            </a:r>
            <a:r>
              <a:rPr lang="en-US" dirty="0" smtClean="0"/>
              <a:t>concentration of 9.292 M is provided in the back of the room. There is </a:t>
            </a:r>
            <a:r>
              <a:rPr lang="en-US" dirty="0"/>
              <a:t>only one chemical species in the solution for which </a:t>
            </a:r>
            <a:r>
              <a:rPr lang="en-US" dirty="0" smtClean="0"/>
              <a:t>you </a:t>
            </a:r>
            <a:r>
              <a:rPr lang="en-US" dirty="0"/>
              <a:t>will be measuring transmittance.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3229" y="4191000"/>
            <a:ext cx="36576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09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Inquiry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8689" y="1497106"/>
            <a:ext cx="8549658" cy="5207674"/>
          </a:xfrm>
        </p:spPr>
        <p:txBody>
          <a:bodyPr>
            <a:noAutofit/>
          </a:bodyPr>
          <a:lstStyle/>
          <a:p>
            <a:pPr marL="0" indent="0">
              <a:spcBef>
                <a:spcPts val="800"/>
              </a:spcBef>
              <a:buNone/>
            </a:pPr>
            <a:r>
              <a:rPr lang="en-US" sz="1800" b="1" dirty="0"/>
              <a:t>Group 1 collects %transmittance data for the following dilutions of stock/water: 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1800" b="1" dirty="0" smtClean="0"/>
              <a:t>10 </a:t>
            </a:r>
            <a:r>
              <a:rPr lang="en-US" sz="1800" b="1" dirty="0"/>
              <a:t>mL stock/0 mL </a:t>
            </a:r>
            <a:r>
              <a:rPr lang="en-US" sz="1800" b="1" dirty="0" smtClean="0"/>
              <a:t>water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1800" b="1" dirty="0" smtClean="0"/>
              <a:t> </a:t>
            </a:r>
            <a:r>
              <a:rPr lang="en-US" sz="1800" b="1" dirty="0"/>
              <a:t>8 mL/2 mL </a:t>
            </a:r>
            <a:endParaRPr lang="en-US" sz="1800" b="1" dirty="0" smtClean="0"/>
          </a:p>
          <a:p>
            <a:pPr marL="0" indent="0">
              <a:spcBef>
                <a:spcPts val="800"/>
              </a:spcBef>
              <a:buNone/>
            </a:pPr>
            <a:endParaRPr lang="en-US" sz="1000" b="1" dirty="0" smtClean="0"/>
          </a:p>
          <a:p>
            <a:pPr marL="0" indent="0">
              <a:spcBef>
                <a:spcPts val="800"/>
              </a:spcBef>
              <a:buNone/>
            </a:pPr>
            <a:r>
              <a:rPr lang="en-US" sz="1800" b="1" dirty="0" smtClean="0"/>
              <a:t>Group </a:t>
            </a:r>
            <a:r>
              <a:rPr lang="en-US" sz="1800" b="1" dirty="0"/>
              <a:t>2 collects %transmittance data for the following dilutions: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1800" b="1" dirty="0"/>
              <a:t>6 mL/4 mL </a:t>
            </a:r>
            <a:endParaRPr lang="en-US" sz="1800" b="1" dirty="0" smtClean="0"/>
          </a:p>
          <a:p>
            <a:pPr marL="0" indent="0">
              <a:spcBef>
                <a:spcPts val="800"/>
              </a:spcBef>
              <a:buNone/>
            </a:pPr>
            <a:r>
              <a:rPr lang="en-US" sz="1800" b="1" dirty="0" smtClean="0"/>
              <a:t>4 </a:t>
            </a:r>
            <a:r>
              <a:rPr lang="en-US" sz="1800" b="1" dirty="0"/>
              <a:t>mL/6 mL </a:t>
            </a:r>
            <a:endParaRPr lang="en-US" sz="1800" b="1" dirty="0" smtClean="0"/>
          </a:p>
          <a:p>
            <a:pPr marL="0" indent="0">
              <a:spcBef>
                <a:spcPts val="800"/>
              </a:spcBef>
              <a:buNone/>
            </a:pPr>
            <a:endParaRPr lang="en-US" sz="1000" b="1" dirty="0" smtClean="0"/>
          </a:p>
          <a:p>
            <a:pPr marL="0" indent="0">
              <a:spcBef>
                <a:spcPts val="800"/>
              </a:spcBef>
              <a:buNone/>
            </a:pPr>
            <a:r>
              <a:rPr lang="en-US" sz="1800" b="1" dirty="0" smtClean="0"/>
              <a:t>Group </a:t>
            </a:r>
            <a:r>
              <a:rPr lang="en-US" sz="1800" b="1" dirty="0"/>
              <a:t>3 collects %transmittance data for the following dilutions: </a:t>
            </a:r>
            <a:endParaRPr lang="en-US" sz="1800" b="1" dirty="0" smtClean="0"/>
          </a:p>
          <a:p>
            <a:pPr marL="0" indent="0">
              <a:spcBef>
                <a:spcPts val="800"/>
              </a:spcBef>
              <a:buNone/>
            </a:pPr>
            <a:r>
              <a:rPr lang="en-US" sz="1800" b="1" dirty="0" smtClean="0"/>
              <a:t>2 </a:t>
            </a:r>
            <a:r>
              <a:rPr lang="en-US" sz="1800" b="1" dirty="0"/>
              <a:t>mL/8 mL </a:t>
            </a:r>
            <a:endParaRPr lang="en-US" sz="1800" b="1" dirty="0" smtClean="0"/>
          </a:p>
          <a:p>
            <a:pPr marL="0" indent="0">
              <a:spcBef>
                <a:spcPts val="800"/>
              </a:spcBef>
              <a:buNone/>
            </a:pPr>
            <a:r>
              <a:rPr lang="en-US" sz="1800" b="1" dirty="0" smtClean="0"/>
              <a:t>0 </a:t>
            </a:r>
            <a:r>
              <a:rPr lang="en-US" sz="1800" b="1" dirty="0"/>
              <a:t>mL/10mL </a:t>
            </a:r>
            <a:endParaRPr lang="en-US" sz="1800" b="1" dirty="0" smtClean="0"/>
          </a:p>
          <a:p>
            <a:pPr marL="0" indent="0">
              <a:spcBef>
                <a:spcPts val="800"/>
              </a:spcBef>
              <a:buNone/>
            </a:pPr>
            <a:endParaRPr lang="en-US" sz="1000" b="1" dirty="0" smtClean="0"/>
          </a:p>
          <a:p>
            <a:pPr marL="0" indent="0">
              <a:spcBef>
                <a:spcPts val="800"/>
              </a:spcBef>
              <a:buNone/>
            </a:pPr>
            <a:r>
              <a:rPr lang="en-US" sz="1800" b="1" dirty="0" smtClean="0"/>
              <a:t>Group </a:t>
            </a:r>
            <a:r>
              <a:rPr lang="en-US" sz="1800" b="1" dirty="0"/>
              <a:t>4 collects % transmittance data for the following dilutions: </a:t>
            </a:r>
            <a:endParaRPr lang="en-US" sz="1800" b="1" dirty="0" smtClean="0"/>
          </a:p>
          <a:p>
            <a:pPr marL="0" indent="0">
              <a:spcBef>
                <a:spcPts val="800"/>
              </a:spcBef>
              <a:buNone/>
            </a:pPr>
            <a:r>
              <a:rPr lang="en-US" sz="1800" b="1" dirty="0" smtClean="0"/>
              <a:t>3 </a:t>
            </a:r>
            <a:r>
              <a:rPr lang="en-US" sz="1800" b="1" dirty="0"/>
              <a:t>mL/7 </a:t>
            </a:r>
            <a:r>
              <a:rPr lang="en-US" sz="1800" b="1" dirty="0" smtClean="0"/>
              <a:t>mL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1800" b="1" dirty="0" smtClean="0"/>
              <a:t> </a:t>
            </a:r>
            <a:r>
              <a:rPr lang="en-US" sz="1800" b="1" dirty="0"/>
              <a:t>1 mL/9 mL</a:t>
            </a:r>
          </a:p>
        </p:txBody>
      </p:sp>
    </p:spTree>
    <p:extLst>
      <p:ext uri="{BB962C8B-B14F-4D97-AF65-F5344CB8AC3E}">
        <p14:creationId xmlns:p14="http://schemas.microsoft.com/office/powerpoint/2010/main" val="301656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Inquiry 1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4382974"/>
              </p:ext>
            </p:extLst>
          </p:nvPr>
        </p:nvGraphicFramePr>
        <p:xfrm>
          <a:off x="428220" y="2008477"/>
          <a:ext cx="8451072" cy="45862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2012"/>
                <a:gridCol w="1918417"/>
                <a:gridCol w="1622643"/>
                <a:gridCol w="1757786"/>
                <a:gridCol w="1690214"/>
              </a:tblGrid>
              <a:tr h="961416">
                <a:tc>
                  <a:txBody>
                    <a:bodyPr/>
                    <a:lstStyle/>
                    <a:p>
                      <a:r>
                        <a:rPr lang="en-US" dirty="0" smtClean="0"/>
                        <a:t>Solution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Dilution</a:t>
                      </a:r>
                      <a:r>
                        <a:rPr lang="en-US" sz="1600" baseline="0" dirty="0" smtClean="0"/>
                        <a:t> Ratio mL stock/ mL water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Molar Concentration (</a:t>
                      </a:r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μ</a:t>
                      </a:r>
                      <a:r>
                        <a:rPr lang="en-US" sz="1600" dirty="0" smtClean="0"/>
                        <a:t>M)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Measured percent Transmittance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Measured</a:t>
                      </a:r>
                      <a:r>
                        <a:rPr lang="en-US" sz="1600" baseline="0" dirty="0" smtClean="0"/>
                        <a:t> %T in Decimal Form</a:t>
                      </a:r>
                      <a:endParaRPr lang="en-US" sz="1600" dirty="0"/>
                    </a:p>
                  </a:txBody>
                  <a:tcPr/>
                </a:tc>
              </a:tr>
              <a:tr h="433231">
                <a:tc>
                  <a:txBody>
                    <a:bodyPr/>
                    <a:lstStyle/>
                    <a:p>
                      <a:r>
                        <a:rPr lang="en-US" dirty="0" smtClean="0"/>
                        <a:t>1. stock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10ml:0ml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9.3 </a:t>
                      </a:r>
                      <a:r>
                        <a:rPr lang="el-G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μ</a:t>
                      </a:r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1.113%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.01113</a:t>
                      </a:r>
                      <a:endParaRPr lang="en-US" dirty="0"/>
                    </a:p>
                  </a:txBody>
                  <a:tcPr/>
                </a:tc>
              </a:tr>
              <a:tr h="476149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8ml:2ml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7.44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2.101%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.02101</a:t>
                      </a:r>
                      <a:endParaRPr lang="en-US" dirty="0"/>
                    </a:p>
                  </a:txBody>
                  <a:tcPr/>
                </a:tc>
              </a:tr>
              <a:tr h="433231">
                <a:tc>
                  <a:txBody>
                    <a:bodyPr/>
                    <a:lstStyle/>
                    <a:p>
                      <a:r>
                        <a:rPr lang="en-US" dirty="0" smtClean="0"/>
                        <a:t>3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6mL:4mL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5.58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6.299%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.06299</a:t>
                      </a:r>
                      <a:endParaRPr lang="zh-CN" altLang="en-US" dirty="0"/>
                    </a:p>
                  </a:txBody>
                  <a:tcPr/>
                </a:tc>
              </a:tr>
              <a:tr h="433231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4mL:6mL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3.72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14.105%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.14105</a:t>
                      </a:r>
                      <a:r>
                        <a:rPr lang="en-US" altLang="zh-CN" baseline="0" dirty="0" smtClean="0"/>
                        <a:t> </a:t>
                      </a:r>
                      <a:endParaRPr lang="zh-CN" altLang="en-US" dirty="0"/>
                    </a:p>
                  </a:txBody>
                  <a:tcPr/>
                </a:tc>
              </a:tr>
              <a:tr h="433231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3ml:7ml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2.79</a:t>
                      </a:r>
                      <a:endParaRPr lang="en-US" altLang="zh-CN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22.122%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.22122</a:t>
                      </a:r>
                      <a:endParaRPr lang="en-US" dirty="0"/>
                    </a:p>
                  </a:txBody>
                  <a:tcPr/>
                </a:tc>
              </a:tr>
              <a:tr h="433231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2ml:8ml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1.86</a:t>
                      </a:r>
                      <a:endParaRPr lang="en-US" altLang="zh-CN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61.926%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.61926</a:t>
                      </a:r>
                      <a:endParaRPr lang="en-US" dirty="0"/>
                    </a:p>
                  </a:txBody>
                  <a:tcPr/>
                </a:tc>
              </a:tr>
              <a:tr h="433231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1ml:9ml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0.93</a:t>
                      </a:r>
                      <a:endParaRPr lang="en-US" altLang="zh-CN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68.199%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.68199</a:t>
                      </a:r>
                      <a:endParaRPr lang="en-US" dirty="0"/>
                    </a:p>
                  </a:txBody>
                  <a:tcPr/>
                </a:tc>
              </a:tr>
              <a:tr h="549336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0ml:10ml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0</a:t>
                      </a:r>
                      <a:endParaRPr lang="en-US" altLang="zh-CN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97.619%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.97619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80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Inquiry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Step 5: D</a:t>
            </a:r>
            <a:r>
              <a:rPr lang="en-US" dirty="0" smtClean="0"/>
              <a:t>etermine </a:t>
            </a:r>
            <a:r>
              <a:rPr lang="en-US" dirty="0"/>
              <a:t>the relationship between transmittance and molarity of the solution. </a:t>
            </a:r>
            <a:r>
              <a:rPr lang="en-US" dirty="0" smtClean="0"/>
              <a:t>Graph the </a:t>
            </a:r>
            <a:r>
              <a:rPr lang="en-US" dirty="0"/>
              <a:t>data in the data table (plot </a:t>
            </a:r>
            <a:r>
              <a:rPr lang="en-US" dirty="0" err="1"/>
              <a:t>μM</a:t>
            </a:r>
            <a:r>
              <a:rPr lang="en-US" dirty="0"/>
              <a:t> on the x-axis versus transmittance as a decimal on the y-axis). </a:t>
            </a:r>
            <a:endParaRPr lang="en-US" dirty="0" smtClean="0"/>
          </a:p>
          <a:p>
            <a:r>
              <a:rPr lang="en-US" dirty="0" smtClean="0"/>
              <a:t>You </a:t>
            </a:r>
            <a:r>
              <a:rPr lang="en-US" dirty="0"/>
              <a:t>should see that there is a relationship between transmittance and concentration but that such a relationship is not linear.</a:t>
            </a:r>
          </a:p>
        </p:txBody>
      </p:sp>
    </p:spTree>
    <p:extLst>
      <p:ext uri="{BB962C8B-B14F-4D97-AF65-F5344CB8AC3E}">
        <p14:creationId xmlns:p14="http://schemas.microsoft.com/office/powerpoint/2010/main" val="1164826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Inquiry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Try to find a linear relationship by graphing the following relationships:</a:t>
            </a:r>
          </a:p>
          <a:p>
            <a:pPr marL="0" indent="0">
              <a:buNone/>
            </a:pPr>
            <a:r>
              <a:rPr lang="en-US" dirty="0"/>
              <a:t>1/T versus [dye</a:t>
            </a:r>
            <a:r>
              <a:rPr lang="en-US" dirty="0" smtClean="0"/>
              <a:t>]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1 × 10T versus [dye</a:t>
            </a:r>
            <a:r>
              <a:rPr lang="en-US" dirty="0" smtClean="0"/>
              <a:t>]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err="1"/>
              <a:t>logT</a:t>
            </a:r>
            <a:r>
              <a:rPr lang="en-US" dirty="0"/>
              <a:t> versus [dye]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–</a:t>
            </a:r>
            <a:r>
              <a:rPr lang="en-US" dirty="0" err="1"/>
              <a:t>logT</a:t>
            </a:r>
            <a:r>
              <a:rPr lang="en-US" dirty="0"/>
              <a:t> versus [dye]</a:t>
            </a:r>
          </a:p>
        </p:txBody>
      </p:sp>
    </p:spTree>
    <p:extLst>
      <p:ext uri="{BB962C8B-B14F-4D97-AF65-F5344CB8AC3E}">
        <p14:creationId xmlns:p14="http://schemas.microsoft.com/office/powerpoint/2010/main" val="248197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99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Habitat">
  <a:themeElements>
    <a:clrScheme name="Habitat">
      <a:dk1>
        <a:sysClr val="windowText" lastClr="000000"/>
      </a:dk1>
      <a:lt1>
        <a:sysClr val="window" lastClr="FFFFFF"/>
      </a:lt1>
      <a:dk2>
        <a:srgbClr val="194431"/>
      </a:dk2>
      <a:lt2>
        <a:srgbClr val="F0E6C3"/>
      </a:lt2>
      <a:accent1>
        <a:srgbClr val="F8C000"/>
      </a:accent1>
      <a:accent2>
        <a:srgbClr val="F88600"/>
      </a:accent2>
      <a:accent3>
        <a:srgbClr val="F83500"/>
      </a:accent3>
      <a:accent4>
        <a:srgbClr val="8B723D"/>
      </a:accent4>
      <a:accent5>
        <a:srgbClr val="818B3D"/>
      </a:accent5>
      <a:accent6>
        <a:srgbClr val="586215"/>
      </a:accent6>
      <a:hlink>
        <a:srgbClr val="FF621D"/>
      </a:hlink>
      <a:folHlink>
        <a:srgbClr val="F3D260"/>
      </a:folHlink>
    </a:clrScheme>
    <a:fontScheme name="Habitat">
      <a:maj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Habita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0000"/>
              </a:schemeClr>
              <a:schemeClr val="phClr">
                <a:satMod val="275000"/>
              </a:schemeClr>
            </a:duotone>
          </a:blip>
          <a:tile tx="0" ty="0" sx="40000" sy="4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30000"/>
              </a:schemeClr>
              <a:schemeClr val="phClr">
                <a:satMod val="275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0000"/>
              <a:satMod val="105000"/>
            </a:schemeClr>
          </a:solidFill>
          <a:prstDash val="solid"/>
        </a:ln>
        <a:ln w="25400" cap="flat" cmpd="sng" algn="ctr">
          <a:solidFill>
            <a:schemeClr val="phClr">
              <a:shade val="80000"/>
            </a:schemeClr>
          </a:solidFill>
          <a:prstDash val="solid"/>
        </a:ln>
        <a:ln w="25400" cap="flat" cmpd="sng" algn="ctr">
          <a:solidFill>
            <a:schemeClr val="phClr">
              <a:shade val="7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r="4200000" sx="105000" sy="105000" algn="t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76200" dist="25400" dir="13200000">
              <a:srgbClr val="000000">
                <a:alpha val="80000"/>
              </a:srgb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19800000"/>
            </a:lightRig>
          </a:scene3d>
          <a:sp3d prstMaterial="softEdge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Habitat.thmx</Template>
  <TotalTime>258</TotalTime>
  <Words>314</Words>
  <Application>Microsoft Office PowerPoint</Application>
  <PresentationFormat>On-screen Show (4:3)</PresentationFormat>
  <Paragraphs>74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Habitat</vt:lpstr>
      <vt:lpstr>AP Chemistry Inquiry Lab 1</vt:lpstr>
      <vt:lpstr>Inquiry 1</vt:lpstr>
      <vt:lpstr>Inquiry 1</vt:lpstr>
      <vt:lpstr>Inquiry 1</vt:lpstr>
      <vt:lpstr>Inquiry 1</vt:lpstr>
      <vt:lpstr>Inquiry 1</vt:lpstr>
      <vt:lpstr>PowerPoint Presentation</vt:lpstr>
    </vt:vector>
  </TitlesOfParts>
  <Company>Dalian International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Chemistry Inquiry Lab 1</dc:title>
  <dc:creator>Mike Baldwin</dc:creator>
  <cp:lastModifiedBy>Michael Baldwin</cp:lastModifiedBy>
  <cp:revision>9</cp:revision>
  <dcterms:created xsi:type="dcterms:W3CDTF">2013-08-19T05:33:25Z</dcterms:created>
  <dcterms:modified xsi:type="dcterms:W3CDTF">2013-08-19T09:50:56Z</dcterms:modified>
</cp:coreProperties>
</file>